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6"/>
  </p:notesMasterIdLst>
  <p:sldIdLst>
    <p:sldId id="256" r:id="rId2"/>
    <p:sldId id="264" r:id="rId3"/>
    <p:sldId id="263" r:id="rId4"/>
    <p:sldId id="265" r:id="rId5"/>
    <p:sldId id="267" r:id="rId6"/>
    <p:sldId id="268" r:id="rId7"/>
    <p:sldId id="276" r:id="rId8"/>
    <p:sldId id="257" r:id="rId9"/>
    <p:sldId id="274" r:id="rId10"/>
    <p:sldId id="258" r:id="rId11"/>
    <p:sldId id="277" r:id="rId12"/>
    <p:sldId id="260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874A-2E1A-4CD0-840E-9D3D6959171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66A2-DA72-45B7-A1FD-72A74E3E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66A2-DA72-45B7-A1FD-72A74E3E62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686C-29EC-47BA-8D7E-7C037AD80715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119A-2BC2-4A20-AE54-8F6B6660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volganet.ru/irj/go/km/docs/documents/Public%20Documents/Images/%D0%98%D0%B7%D0%BE%D0%B1%D1%80%D0%B0%D0%B6%D0%B5%D0%BD%D0%B8%D1%8F/%D0%90%D0%93%20%D0%90%D0%92%D0%9E/%D0%9D%D0%9E%D0%92%D0%9E%D0%A1%D0%A2%D0%98/%D0%A1%D0%B5%D0%BD%D1%82%D1%8F%D0%B1%D1%80%D1%8C/25.09/%D1%81%D0%BF%D0%BE%D1%80%D1%82%D0%B8%D0%B2%D0%BD%D0%B0%D1%8F%20%D1%81%D0%B5%D0%BC%D1%8C%D1%8F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158162" cy="29003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Профилактика употребления </a:t>
            </a:r>
            <a:r>
              <a:rPr lang="ru-RU" sz="4400" dirty="0" err="1" smtClean="0">
                <a:solidFill>
                  <a:schemeClr val="bg1"/>
                </a:solidFill>
              </a:rPr>
              <a:t>психоактивных</a:t>
            </a:r>
            <a:r>
              <a:rPr lang="ru-RU" sz="4400" dirty="0" smtClean="0">
                <a:solidFill>
                  <a:schemeClr val="bg1"/>
                </a:solidFill>
              </a:rPr>
              <a:t> веществ</a:t>
            </a:r>
            <a:r>
              <a:rPr lang="ru-RU" sz="4000" i="1" dirty="0" smtClean="0">
                <a:solidFill>
                  <a:schemeClr val="bg1"/>
                </a:solidFill>
              </a:rPr>
              <a:t>: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r>
              <a:rPr lang="ru-RU" sz="3600" i="1" dirty="0" err="1" smtClean="0">
                <a:solidFill>
                  <a:schemeClr val="bg1"/>
                </a:solidFill>
              </a:rPr>
              <a:t>табакокурение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электронные сигареты, </a:t>
            </a:r>
            <a:r>
              <a:rPr lang="ru-RU" sz="3600" i="1" dirty="0" err="1" smtClean="0">
                <a:solidFill>
                  <a:schemeClr val="bg1"/>
                </a:solidFill>
              </a:rPr>
              <a:t>снюс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насвай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500702"/>
            <a:ext cx="4429156" cy="571504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ГКУ «Курганский областной Центр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медицинской профилактики»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0035" y="142852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18+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последствия</a:t>
            </a:r>
            <a:r>
              <a:rPr lang="en-US" sz="4000" dirty="0" smtClean="0"/>
              <a:t> </a:t>
            </a:r>
            <a:r>
              <a:rPr lang="ru-RU" sz="4000" dirty="0" smtClean="0"/>
              <a:t>употребления </a:t>
            </a:r>
            <a:r>
              <a:rPr lang="ru-RU" sz="4000" dirty="0" err="1" smtClean="0"/>
              <a:t>снюса</a:t>
            </a:r>
            <a:r>
              <a:rPr lang="ru-RU" sz="4000" dirty="0" smtClean="0"/>
              <a:t>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8291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Заболевания </a:t>
            </a:r>
            <a:r>
              <a:rPr lang="ru-RU" dirty="0" smtClean="0"/>
              <a:t>десен и </a:t>
            </a:r>
            <a:r>
              <a:rPr lang="ru-RU" dirty="0" smtClean="0"/>
              <a:t>зубов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 кариес, пародонтоз);</a:t>
            </a:r>
            <a:endParaRPr lang="ru-RU" dirty="0" smtClean="0"/>
          </a:p>
          <a:p>
            <a:r>
              <a:rPr lang="ru-RU" dirty="0" smtClean="0"/>
              <a:t>Болезни сердца и </a:t>
            </a:r>
            <a:r>
              <a:rPr lang="ru-RU" dirty="0" smtClean="0"/>
              <a:t>сосудов (тахикардия</a:t>
            </a:r>
            <a:r>
              <a:rPr lang="ru-RU" dirty="0" smtClean="0"/>
              <a:t>, гипертония, инфаркты и </a:t>
            </a:r>
            <a:r>
              <a:rPr lang="ru-RU" dirty="0" smtClean="0"/>
              <a:t>инсульты);</a:t>
            </a:r>
            <a:endParaRPr lang="ru-RU" dirty="0" smtClean="0"/>
          </a:p>
          <a:p>
            <a:r>
              <a:rPr lang="ru-RU" dirty="0" smtClean="0"/>
              <a:t>Воспалительные процессы в области желудка и печени.</a:t>
            </a:r>
          </a:p>
          <a:p>
            <a:endParaRPr lang="ru-RU" dirty="0"/>
          </a:p>
        </p:txBody>
      </p:sp>
      <p:pic>
        <p:nvPicPr>
          <p:cNvPr id="2051" name="Picture 3" descr="C:\Users\Elena\Documents\Скипина Елена\Мои рисунки\4830511_705c6f76a7feace0c07254e0bd010dfb_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4429132"/>
            <a:ext cx="4301809" cy="2428868"/>
          </a:xfrm>
          <a:prstGeom prst="rect">
            <a:avLst/>
          </a:prstGeom>
          <a:noFill/>
        </p:spPr>
      </p:pic>
      <p:pic>
        <p:nvPicPr>
          <p:cNvPr id="2052" name="Picture 4" descr="C:\Users\Elena\Documents\Скипина Елена\Мои рисунки\7699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867157" cy="305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Насвай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85992"/>
            <a:ext cx="3143272" cy="4434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2000" dirty="0" err="1" smtClean="0"/>
              <a:t>Насвай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(</a:t>
            </a:r>
            <a:r>
              <a:rPr lang="ru-RU" sz="2000" dirty="0" err="1" smtClean="0"/>
              <a:t>насыбай</a:t>
            </a:r>
            <a:r>
              <a:rPr lang="ru-RU" sz="2000" dirty="0" smtClean="0"/>
              <a:t>, нас) — </a:t>
            </a:r>
            <a:r>
              <a:rPr lang="ru-RU" sz="2000" dirty="0" err="1" smtClean="0"/>
              <a:t>никотиносодержащий</a:t>
            </a:r>
            <a:r>
              <a:rPr lang="ru-RU" sz="2000" dirty="0" smtClean="0"/>
              <a:t> продукт.</a:t>
            </a:r>
            <a:br>
              <a:rPr lang="ru-RU" sz="2000" dirty="0" smtClean="0"/>
            </a:br>
            <a:r>
              <a:rPr lang="ru-RU" sz="2000" dirty="0" smtClean="0"/>
              <a:t>Состав: табачная пыль, куриный помет, клей, известь, вода. </a:t>
            </a:r>
            <a:br>
              <a:rPr lang="ru-RU" sz="2000" dirty="0" smtClean="0"/>
            </a:b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3" name="Picture 1" descr="C:\Users\Elena\Documents\Скипина Елена\Мои рисунки\5a24df03167d7731-1024x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04186" y="2214554"/>
            <a:ext cx="603981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Как уберечь детей и подростков от  </a:t>
            </a:r>
            <a:r>
              <a:rPr lang="ru-RU" altLang="ru-RU" sz="2400" b="1" dirty="0" err="1" smtClean="0"/>
              <a:t>табакокурения</a:t>
            </a:r>
            <a:r>
              <a:rPr lang="ru-RU" altLang="ru-RU" sz="2400" b="1" dirty="0" smtClean="0"/>
              <a:t>?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700213"/>
            <a:ext cx="4038600" cy="4464050"/>
          </a:xfrm>
        </p:spPr>
        <p:txBody>
          <a:bodyPr>
            <a:normAutofit fontScale="92500" lnSpcReduction="10000"/>
          </a:bodyPr>
          <a:lstStyle/>
          <a:p>
            <a:pPr marL="0" indent="-533400" eaLnBrk="1" hangingPunct="1">
              <a:spcBef>
                <a:spcPct val="0"/>
              </a:spcBef>
            </a:pPr>
            <a:r>
              <a:rPr lang="ru-RU" altLang="ru-RU" sz="1600" dirty="0" smtClean="0"/>
              <a:t>Личный пример – лучший способ               уберечь детей.</a:t>
            </a:r>
          </a:p>
          <a:p>
            <a:pPr marL="0" indent="-533400"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marL="0" indent="-533400" eaLnBrk="1" hangingPunct="1">
              <a:spcBef>
                <a:spcPct val="0"/>
              </a:spcBef>
            </a:pPr>
            <a:r>
              <a:rPr lang="ru-RU" altLang="ru-RU" sz="1600" dirty="0" smtClean="0"/>
              <a:t>Ни при каких обстоятельствах  не разрешайте употреблять табачные изделия  детям и подросткам.</a:t>
            </a:r>
          </a:p>
          <a:p>
            <a:pPr marL="533400" indent="-533400" eaLnBrk="1" hangingPunct="1"/>
            <a:r>
              <a:rPr lang="ru-RU" altLang="ru-RU" sz="1600" dirty="0" smtClean="0"/>
              <a:t>Не позволяйте гостям курить у себя дома.</a:t>
            </a:r>
          </a:p>
          <a:p>
            <a:pPr marL="533400" indent="-533400" eaLnBrk="1" hangingPunct="1"/>
            <a:r>
              <a:rPr lang="ru-RU" altLang="ru-RU" sz="1600" dirty="0" smtClean="0"/>
              <a:t>Не храните дома запасы табачных изделий.</a:t>
            </a:r>
          </a:p>
          <a:p>
            <a:pPr marL="533400" indent="-533400" eaLnBrk="1" hangingPunct="1"/>
            <a:r>
              <a:rPr lang="ru-RU" altLang="ru-RU" sz="1600" dirty="0" smtClean="0"/>
              <a:t>Расскажите детям о вреде табачных изделий. Создайте установку на ведение здорового образа жизни.</a:t>
            </a:r>
          </a:p>
          <a:p>
            <a:pPr marL="533400" indent="-533400" eaLnBrk="1" hangingPunct="1"/>
            <a:r>
              <a:rPr lang="ru-RU" altLang="ru-RU" sz="1600" dirty="0" smtClean="0"/>
              <a:t>Помогите детям в организации содержательного досуга.</a:t>
            </a:r>
          </a:p>
          <a:p>
            <a:pPr marL="533400" indent="-533400" eaLnBrk="1" hangingPunct="1"/>
            <a:r>
              <a:rPr lang="ru-RU" altLang="ru-RU" sz="1600" dirty="0" smtClean="0"/>
              <a:t>Не забывайте, что главные потребности ребенка не только в пище, сне, одежде, но и в вашем внимании, понимании и участии.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ru-RU" altLang="ru-RU" sz="2800" dirty="0" smtClean="0"/>
          </a:p>
        </p:txBody>
      </p:sp>
      <p:pic>
        <p:nvPicPr>
          <p:cNvPr id="12293" name="Picture 9" descr="Картинка 5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1844675"/>
            <a:ext cx="4681537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Comic Sans MS" pitchFamily="66" charset="0"/>
              </a:rPr>
              <a:t>Куда обращаться?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Адрес областного наркологического диспансера: г. Курган, ул. Кирова, 78.</a:t>
            </a:r>
          </a:p>
          <a:p>
            <a:pPr eaLnBrk="1" hangingPunct="1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По вопросам получения помощи специалистов или анонимной консультации можете обращаться по телефонам: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46-64-54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b="1" dirty="0" smtClean="0">
                <a:latin typeface="Comic Sans MS" pitchFamily="66" charset="0"/>
              </a:rPr>
              <a:t>46-13-76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19460" name="Picture 6" descr="C:\Users\Пользователь\Documents\Плакаты, баннеры\2014\Баннеры для выставки\ФАСАДЫ\DSC04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071678"/>
            <a:ext cx="43434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235" y="1497014"/>
            <a:ext cx="6404372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alt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Всем гармонии и здоровья!</a:t>
            </a:r>
            <a:br>
              <a:rPr lang="ru-RU" alt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О вреде </a:t>
            </a:r>
            <a:r>
              <a:rPr lang="ru-RU" sz="4000" b="1" dirty="0" err="1" smtClean="0">
                <a:solidFill>
                  <a:schemeClr val="tx1"/>
                </a:solidFill>
              </a:rPr>
              <a:t>табакокурения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Цифры и факты </a:t>
            </a:r>
            <a:r>
              <a:rPr lang="ru-RU" dirty="0">
                <a:solidFill>
                  <a:schemeClr val="bg1"/>
                </a:solidFill>
              </a:rPr>
              <a:t>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2249488"/>
            <a:ext cx="3658791" cy="354171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altLang="ru-RU" b="1" dirty="0" smtClean="0"/>
              <a:t>Среди взрослого населения нашей страны курят 60% мужчин и  от 23% женщин.</a:t>
            </a:r>
          </a:p>
          <a:p>
            <a:pPr>
              <a:defRPr/>
            </a:pPr>
            <a:r>
              <a:rPr lang="ru-RU" altLang="ru-RU" b="1" dirty="0" smtClean="0"/>
              <a:t>От болезней связанных с курением ежегодно умирают </a:t>
            </a:r>
          </a:p>
          <a:p>
            <a:pPr marL="0" indent="0">
              <a:buNone/>
              <a:defRPr/>
            </a:pPr>
            <a:r>
              <a:rPr lang="ru-RU" altLang="ru-RU" b="1" dirty="0" smtClean="0"/>
              <a:t>      400 тысяч россиян.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4" descr="http://www.dynamicfamilycoaching.com/wp-content/uploads/2012/01/Happy_Group_Of_Teens_Thumbs_Up_W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94537"/>
            <a:ext cx="4038600" cy="2886563"/>
          </a:xfrm>
        </p:spPr>
      </p:pic>
      <p:sp>
        <p:nvSpPr>
          <p:cNvPr id="6" name="Прямоугольник 5"/>
          <p:cNvSpPr/>
          <p:nvPr/>
        </p:nvSpPr>
        <p:spPr>
          <a:xfrm>
            <a:off x="4857752" y="22145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Мы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не курим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и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Вам не советуем!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087166" y="188915"/>
          <a:ext cx="5238750" cy="6669087"/>
        </p:xfrm>
        <a:graphic>
          <a:graphicData uri="http://schemas.openxmlformats.org/presentationml/2006/ole">
            <p:oleObj spid="_x0000_s3074" name="CorelDRAW" r:id="rId3" imgW="7477125" imgH="1014412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3878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307" y="1"/>
            <a:ext cx="64008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Влияние курения на здоровье</a:t>
            </a:r>
          </a:p>
        </p:txBody>
      </p:sp>
      <p:pic>
        <p:nvPicPr>
          <p:cNvPr id="2085" name="Picture 3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26"/>
          <a:stretch/>
        </p:blipFill>
        <p:spPr bwMode="auto">
          <a:xfrm>
            <a:off x="4786314" y="1500174"/>
            <a:ext cx="4214842" cy="50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428868"/>
            <a:ext cx="457200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Каждая сигарета сокращает жизнь на 8-15 минут.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Курящие люди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 чаще заболевают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Стенокардией,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раз -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инфарктом миокарда,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раз -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язвой желудка.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Курильщики составляют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96 - 100%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всех больных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раком легких. </a:t>
            </a:r>
          </a:p>
        </p:txBody>
      </p:sp>
    </p:spTree>
    <p:extLst>
      <p:ext uri="{BB962C8B-B14F-4D97-AF65-F5344CB8AC3E}">
        <p14:creationId xmlns="" xmlns:p14="http://schemas.microsoft.com/office/powerpoint/2010/main" val="1419130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6400800" cy="15070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Пассивное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курение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3882687" cy="4572000"/>
          </a:xfrm>
        </p:spPr>
        <p:txBody>
          <a:bodyPr>
            <a:normAutofit fontScale="92500" lnSpcReduction="20000"/>
          </a:bodyPr>
          <a:lstStyle/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	</a:t>
            </a:r>
            <a:endParaRPr lang="ru-RU" sz="2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i="1" dirty="0"/>
              <a:t>			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800" b="1" i="1" dirty="0"/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i="1" dirty="0"/>
              <a:t>	</a:t>
            </a:r>
            <a:endParaRPr lang="ru-RU" sz="2300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Находясь в прокуренном помещении в течение 1 часа, человек как бы выкуривает 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сигареты.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3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80060" indent="-34290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2/3 ядовитых веществ, образующихся при курении, попадает в воздух, оседает на одежде, продуктах питания, мебели и других поверхностях.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endParaRPr lang="ru-RU" sz="23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842030" y="1574441"/>
            <a:ext cx="3044952" cy="4823867"/>
          </a:xfrm>
        </p:spPr>
        <p:txBody>
          <a:bodyPr>
            <a:normAutofit fontScale="92500" lnSpcReduction="20000"/>
          </a:bodyPr>
          <a:lstStyle/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Всякий курящий должен знать и помнить, что он отравляет не только себя, но и других.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Н.А. Семашко</a:t>
            </a:r>
            <a:endParaRPr lang="ru-RU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25" y="571480"/>
            <a:ext cx="4630875" cy="48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Всякий курящий должен знать и помнить, что он отравляет не только себя, но и других.</a:t>
            </a: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       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Н.А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Семашко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209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42977" y="765175"/>
            <a:ext cx="6075784" cy="503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Электронные сигареты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45060" name="Picture 10" descr="http://www.tehnosayt.ru/wp-content/uploads/2016/10/S8fGKBvnGgnJwEB17A4D32dlwGvNk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1457" y="1816101"/>
            <a:ext cx="1951435" cy="1300163"/>
          </a:xfrm>
        </p:spPr>
      </p:pic>
      <p:pic>
        <p:nvPicPr>
          <p:cNvPr id="45058" name="Picture 2" descr="http://st.emsale.ru/11/1736/432/eigsll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77879" y="3284538"/>
            <a:ext cx="3960019" cy="3168650"/>
          </a:xfrm>
        </p:spPr>
      </p:pic>
      <p:pic>
        <p:nvPicPr>
          <p:cNvPr id="45059" name="Picture 6" descr="http://img.zzweb.ru/img/844364/e-cigare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591" y="1436688"/>
            <a:ext cx="2180034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7948" y="1968501"/>
            <a:ext cx="2653903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inherit"/>
              </a:rPr>
              <a:t>Состав наполнителя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inherit"/>
              </a:rPr>
              <a:t> электронной сигареты: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inherit"/>
              </a:rPr>
              <a:t>- вода;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inherit"/>
              </a:rPr>
              <a:t>- </a:t>
            </a:r>
            <a:r>
              <a:rPr lang="ru-RU" sz="1600" dirty="0" err="1">
                <a:latin typeface="inherit"/>
              </a:rPr>
              <a:t>пропиленгликоль</a:t>
            </a:r>
            <a:r>
              <a:rPr lang="ru-RU" sz="1600" dirty="0">
                <a:latin typeface="inheri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inherit"/>
              </a:rPr>
              <a:t>- глицерин;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inherit"/>
              </a:rPr>
              <a:t>ароматические </a:t>
            </a:r>
            <a:r>
              <a:rPr lang="ru-RU" sz="1600" dirty="0">
                <a:latin typeface="inherit"/>
              </a:rPr>
              <a:t>добавки</a:t>
            </a:r>
            <a:r>
              <a:rPr lang="ru-RU" sz="1600" dirty="0" smtClean="0">
                <a:latin typeface="inheri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latin typeface="inherit"/>
              </a:rPr>
              <a:t>красители;</a:t>
            </a:r>
            <a:endParaRPr lang="ru-RU" sz="1600" dirty="0">
              <a:latin typeface="inheri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никотин.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Электронные сигареты,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кальяны, легкие сигареты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также опасны для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Elena\Documents\Скипина Елена\Мои рисунки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 СНЮС – вид бездымного табака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7676" cy="1515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1026" name="Picture 2" descr="C:\Users\Elena\Documents\Скипина Елена\Мои рисунки\76575675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00438"/>
            <a:ext cx="2837080" cy="2857520"/>
          </a:xfrm>
          <a:prstGeom prst="rect">
            <a:avLst/>
          </a:prstGeom>
          <a:noFill/>
        </p:spPr>
      </p:pic>
      <p:pic>
        <p:nvPicPr>
          <p:cNvPr id="6" name="Picture 2" descr="C:\Users\Elena\Documents\Скипина Елена\Мои рисунки\5454545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58544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2" descr="Из чего состоит снюс"/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142976" y="785794"/>
            <a:ext cx="600079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</TotalTime>
  <Words>328</Words>
  <PresentationFormat>Экран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CorelDRAW</vt:lpstr>
      <vt:lpstr>           Профилактика употребления психоактивных веществ: табакокурение,  электронные сигареты, снюс, насвай</vt:lpstr>
      <vt:lpstr>    О вреде табакокурения  Цифры и факты факты</vt:lpstr>
      <vt:lpstr>Слайд 3</vt:lpstr>
      <vt:lpstr>Влияние курения на здоровье</vt:lpstr>
      <vt:lpstr>Пассивное  курение</vt:lpstr>
      <vt:lpstr>Электронные сигареты </vt:lpstr>
      <vt:lpstr>Слайд 7</vt:lpstr>
      <vt:lpstr>    СНЮС – вид бездымного табака</vt:lpstr>
      <vt:lpstr>Слайд 9</vt:lpstr>
      <vt:lpstr> последствия употребления снюса : </vt:lpstr>
      <vt:lpstr>Насвай</vt:lpstr>
      <vt:lpstr>Как уберечь детей и подростков от  табакокурения?</vt:lpstr>
      <vt:lpstr>Куда обращаться?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19</cp:revision>
  <dcterms:created xsi:type="dcterms:W3CDTF">2019-12-04T06:31:55Z</dcterms:created>
  <dcterms:modified xsi:type="dcterms:W3CDTF">2019-12-09T04:32:26Z</dcterms:modified>
</cp:coreProperties>
</file>