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56" r:id="rId2"/>
    <p:sldId id="258" r:id="rId3"/>
    <p:sldId id="262" r:id="rId4"/>
    <p:sldId id="259" r:id="rId5"/>
    <p:sldId id="260" r:id="rId6"/>
    <p:sldId id="263" r:id="rId7"/>
    <p:sldId id="257" r:id="rId8"/>
    <p:sldId id="261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194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A53D51-C9C7-4D58-81D3-8B609FCC657B}" type="datetimeFigureOut">
              <a:rPr lang="ru-RU" smtClean="0"/>
              <a:pPr/>
              <a:t>14.11.2017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382247-115D-4C02-A986-B09EB8B166A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37329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382247-115D-4C02-A986-B09EB8B166AB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382247-115D-4C02-A986-B09EB8B166AB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382247-115D-4C02-A986-B09EB8B166AB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382247-115D-4C02-A986-B09EB8B166AB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382247-115D-4C02-A986-B09EB8B166AB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382247-115D-4C02-A986-B09EB8B166AB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382247-115D-4C02-A986-B09EB8B166AB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382247-115D-4C02-A986-B09EB8B166AB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3F420-8526-4451-B045-92D0AE11127E}" type="datetimeFigureOut">
              <a:rPr lang="ru-RU" smtClean="0"/>
              <a:pPr/>
              <a:t>14.11.2017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31B7D-D184-4C15-AF94-E32DAAD1551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3F420-8526-4451-B045-92D0AE11127E}" type="datetimeFigureOut">
              <a:rPr lang="ru-RU" smtClean="0"/>
              <a:pPr/>
              <a:t>14.11.2017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31B7D-D184-4C15-AF94-E32DAAD155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3F420-8526-4451-B045-92D0AE11127E}" type="datetimeFigureOut">
              <a:rPr lang="ru-RU" smtClean="0"/>
              <a:pPr/>
              <a:t>14.11.2017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31B7D-D184-4C15-AF94-E32DAAD155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3F420-8526-4451-B045-92D0AE11127E}" type="datetimeFigureOut">
              <a:rPr lang="ru-RU" smtClean="0"/>
              <a:pPr/>
              <a:t>14.11.2017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31B7D-D184-4C15-AF94-E32DAAD155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3F420-8526-4451-B045-92D0AE11127E}" type="datetimeFigureOut">
              <a:rPr lang="ru-RU" smtClean="0"/>
              <a:pPr/>
              <a:t>14.11.2017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D5F31B7D-D184-4C15-AF94-E32DAAD155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3F420-8526-4451-B045-92D0AE11127E}" type="datetimeFigureOut">
              <a:rPr lang="ru-RU" smtClean="0"/>
              <a:pPr/>
              <a:t>14.11.2017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31B7D-D184-4C15-AF94-E32DAAD155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3F420-8526-4451-B045-92D0AE11127E}" type="datetimeFigureOut">
              <a:rPr lang="ru-RU" smtClean="0"/>
              <a:pPr/>
              <a:t>14.11.2017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31B7D-D184-4C15-AF94-E32DAAD155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3F420-8526-4451-B045-92D0AE11127E}" type="datetimeFigureOut">
              <a:rPr lang="ru-RU" smtClean="0"/>
              <a:pPr/>
              <a:t>14.11.2017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31B7D-D184-4C15-AF94-E32DAAD155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3F420-8526-4451-B045-92D0AE11127E}" type="datetimeFigureOut">
              <a:rPr lang="ru-RU" smtClean="0"/>
              <a:pPr/>
              <a:t>14.11.2017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31B7D-D184-4C15-AF94-E32DAAD155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3F420-8526-4451-B045-92D0AE11127E}" type="datetimeFigureOut">
              <a:rPr lang="ru-RU" smtClean="0"/>
              <a:pPr/>
              <a:t>14.11.2017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31B7D-D184-4C15-AF94-E32DAAD155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3F420-8526-4451-B045-92D0AE11127E}" type="datetimeFigureOut">
              <a:rPr lang="ru-RU" smtClean="0"/>
              <a:pPr/>
              <a:t>14.11.2017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31B7D-D184-4C15-AF94-E32DAAD155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D743F420-8526-4451-B045-92D0AE11127E}" type="datetimeFigureOut">
              <a:rPr lang="ru-RU" smtClean="0"/>
              <a:pPr/>
              <a:t>14.11.2017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D5F31B7D-D184-4C15-AF94-E32DAAD1551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2030" y="404664"/>
            <a:ext cx="8229600" cy="2160240"/>
          </a:xfrm>
        </p:spPr>
        <p:txBody>
          <a:bodyPr>
            <a:normAutofit fontScale="90000"/>
          </a:bodyPr>
          <a:lstStyle/>
          <a:p>
            <a:r>
              <a:rPr lang="ru-RU" sz="7200" dirty="0" smtClean="0">
                <a:solidFill>
                  <a:schemeClr val="tx1">
                    <a:lumMod val="75000"/>
                  </a:schemeClr>
                </a:solidFill>
                <a:latin typeface="+mn-lt"/>
              </a:rPr>
              <a:t>Толерантность</a:t>
            </a:r>
            <a:endParaRPr lang="ru-RU" sz="7200" dirty="0">
              <a:solidFill>
                <a:schemeClr val="tx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1\Desktop\Toleran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708921"/>
            <a:ext cx="9144000" cy="3966794"/>
          </a:xfrm>
          <a:prstGeom prst="rect">
            <a:avLst/>
          </a:prstGeom>
          <a:noFill/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01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548680"/>
            <a:ext cx="3888432" cy="4248471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dirty="0" smtClean="0"/>
              <a:t>Толерантность. Что это такое? -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dirty="0" smtClean="0"/>
              <a:t> </a:t>
            </a:r>
            <a:r>
              <a:rPr lang="ru-RU" dirty="0" smtClean="0"/>
              <a:t>"Это все земное.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dirty="0" smtClean="0"/>
              <a:t> То, на чем стоит Планета вся".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dirty="0" smtClean="0"/>
              <a:t>Толерантность - это люди света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dirty="0" smtClean="0"/>
              <a:t>Разных наций, веры и судьбы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dirty="0" smtClean="0"/>
              <a:t>Открывают что-то, где-то,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dirty="0" smtClean="0"/>
              <a:t>Радуются вместе. 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004048" y="2276873"/>
            <a:ext cx="3995936" cy="45243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Опасаться, что тебя обидят </a:t>
            </a:r>
          </a:p>
          <a:p>
            <a:r>
              <a:rPr lang="ru-RU" sz="2400" dirty="0" smtClean="0"/>
              <a:t>Люди, цвета, крови не твоей. </a:t>
            </a:r>
          </a:p>
          <a:p>
            <a:r>
              <a:rPr lang="ru-RU" sz="2400" dirty="0" smtClean="0"/>
              <a:t>Опасаться, что тебя унизят </a:t>
            </a:r>
          </a:p>
          <a:p>
            <a:r>
              <a:rPr lang="ru-RU" sz="2400" dirty="0" smtClean="0"/>
              <a:t>Люди на родной Земле твоей. </a:t>
            </a:r>
          </a:p>
          <a:p>
            <a:r>
              <a:rPr lang="ru-RU" sz="2400" dirty="0" smtClean="0"/>
              <a:t>Ведь Планета наша дорогая </a:t>
            </a:r>
          </a:p>
          <a:p>
            <a:r>
              <a:rPr lang="ru-RU" sz="2400" dirty="0" smtClean="0"/>
              <a:t>Любит всех нас: белых и цветных! </a:t>
            </a:r>
          </a:p>
          <a:p>
            <a:r>
              <a:rPr lang="ru-RU" sz="2400" dirty="0" smtClean="0"/>
              <a:t>Будем жить, друг друга уважая! </a:t>
            </a:r>
          </a:p>
          <a:p>
            <a:r>
              <a:rPr lang="ru-RU" sz="2400" dirty="0" smtClean="0"/>
              <a:t>Толерантность - слово для живых! </a:t>
            </a:r>
            <a:endParaRPr lang="ru-RU" sz="2400" dirty="0"/>
          </a:p>
        </p:txBody>
      </p:sp>
      <p:pic>
        <p:nvPicPr>
          <p:cNvPr id="1026" name="Picture 2" descr="C:\Users\1\Desktop\672_tolerance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1"/>
            <a:ext cx="3012182" cy="2276872"/>
          </a:xfrm>
          <a:prstGeom prst="rect">
            <a:avLst/>
          </a:prstGeom>
          <a:noFill/>
        </p:spPr>
      </p:pic>
    </p:spTree>
  </p:cSld>
  <p:clrMapOvr>
    <a:masterClrMapping/>
  </p:clrMapOvr>
  <p:transition advTm="1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0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1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7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8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4" dur="8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5" dur="8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8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1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2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8" dur="8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9" dur="8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8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5" dur="8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6" dur="8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8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2" dur="8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3" dur="8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8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9" dur="8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0" dur="8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8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6" dur="8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7" dur="8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8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3" dur="8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4" dur="8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5" dur="8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0" dur="8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1" dur="8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2" dur="8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7" presetClass="entr" presetSubtype="0" fill="hold" nodeType="clickEffect">
                                  <p:stCondLst>
                                    <p:cond delay="8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7" dur="8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8" dur="8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9" dur="8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60648"/>
            <a:ext cx="4932040" cy="6597352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dirty="0" smtClean="0"/>
              <a:t>Толерантность – это термин означает терпимость, которую человек выражает по отношению к поведению другого человека, его образу жизни, вере, ценностям, идеям. Толерантность призывает спокойно воспринимать любое действие, несовпадающее с нашими правилами, идеями и верой. Её можно сравнить с милосердием и снисхождением, так как некоторые составляющие этих терминов соприкасаются и имеют одно значение.</a:t>
            </a:r>
            <a:endParaRPr lang="ru-RU" dirty="0"/>
          </a:p>
        </p:txBody>
      </p:sp>
      <p:pic>
        <p:nvPicPr>
          <p:cNvPr id="1026" name="Picture 2" descr="C:\Users\1\Desktop\untitle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1056" y="1196752"/>
            <a:ext cx="4342943" cy="43204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593752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600" dirty="0" smtClean="0">
                <a:solidFill>
                  <a:srgbClr val="FF0000"/>
                </a:solidFill>
              </a:rPr>
              <a:t>Терпимость необходима к иного рода взглядам, нравам, привычкам.</a:t>
            </a:r>
          </a:p>
          <a:p>
            <a:pPr>
              <a:buNone/>
            </a:pPr>
            <a:endParaRPr lang="ru-RU" sz="2800" dirty="0">
              <a:solidFill>
                <a:srgbClr val="FF0000"/>
              </a:solidFill>
            </a:endParaRPr>
          </a:p>
          <a:p>
            <a:pPr>
              <a:buNone/>
            </a:pPr>
            <a:endParaRPr lang="ru-RU" sz="2800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ru-RU" sz="2800" dirty="0">
              <a:solidFill>
                <a:srgbClr val="FF0000"/>
              </a:solidFill>
            </a:endParaRPr>
          </a:p>
          <a:p>
            <a:pPr>
              <a:buNone/>
            </a:pPr>
            <a:endParaRPr lang="ru-RU" sz="2800" dirty="0" smtClean="0">
              <a:solidFill>
                <a:srgbClr val="FF0000"/>
              </a:solidFill>
            </a:endParaRPr>
          </a:p>
        </p:txBody>
      </p:sp>
      <p:pic>
        <p:nvPicPr>
          <p:cNvPr id="2050" name="Picture 2" descr="C:\Users\1\Desktop\dariya_moroz_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1961092"/>
            <a:ext cx="3024336" cy="3804499"/>
          </a:xfrm>
          <a:prstGeom prst="rect">
            <a:avLst/>
          </a:prstGeom>
          <a:noFill/>
        </p:spPr>
      </p:pic>
      <p:pic>
        <p:nvPicPr>
          <p:cNvPr id="2051" name="Picture 3" descr="C:\Users\1\Desktop\image-6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1960" y="1772816"/>
            <a:ext cx="2592288" cy="39949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86210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rgbClr val="FF0000"/>
                </a:solidFill>
              </a:rPr>
              <a:t>Толерантность необходима по отношению к особенностям различных народов, наций и религий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1\Desktop\p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916832"/>
            <a:ext cx="2664296" cy="3311083"/>
          </a:xfrm>
          <a:prstGeom prst="rect">
            <a:avLst/>
          </a:prstGeom>
          <a:noFill/>
        </p:spPr>
      </p:pic>
      <p:pic>
        <p:nvPicPr>
          <p:cNvPr id="3075" name="Picture 3" descr="C:\Users\1\Desktop\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44624" y="2060848"/>
            <a:ext cx="3775177" cy="2592288"/>
          </a:xfrm>
          <a:prstGeom prst="rect">
            <a:avLst/>
          </a:prstGeom>
          <a:noFill/>
        </p:spPr>
      </p:pic>
      <p:pic>
        <p:nvPicPr>
          <p:cNvPr id="3076" name="Picture 4" descr="C:\Users\1\Desktop\нац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6016" y="2564904"/>
            <a:ext cx="3096344" cy="2322260"/>
          </a:xfrm>
          <a:prstGeom prst="rect">
            <a:avLst/>
          </a:prstGeom>
          <a:noFill/>
        </p:spPr>
      </p:pic>
      <p:pic>
        <p:nvPicPr>
          <p:cNvPr id="3077" name="Picture 5" descr="C:\Users\1\Desktop\нац2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1560" y="2780928"/>
            <a:ext cx="3382408" cy="2232248"/>
          </a:xfrm>
          <a:prstGeom prst="rect">
            <a:avLst/>
          </a:prstGeom>
          <a:noFill/>
        </p:spPr>
      </p:pic>
      <p:pic>
        <p:nvPicPr>
          <p:cNvPr id="3078" name="Picture 6" descr="C:\Users\1\Desktop\нац3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932040" y="3140968"/>
            <a:ext cx="1781831" cy="2663424"/>
          </a:xfrm>
          <a:prstGeom prst="rect">
            <a:avLst/>
          </a:prstGeom>
          <a:noFill/>
        </p:spPr>
      </p:pic>
      <p:pic>
        <p:nvPicPr>
          <p:cNvPr id="3079" name="Picture 7" descr="C:\Users\1\Desktop\47880476_f_dbsk3m_94a1dee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475656" y="3573016"/>
            <a:ext cx="2592288" cy="2052228"/>
          </a:xfrm>
          <a:prstGeom prst="rect">
            <a:avLst/>
          </a:prstGeom>
          <a:noFill/>
        </p:spPr>
      </p:pic>
      <p:pic>
        <p:nvPicPr>
          <p:cNvPr id="3080" name="Picture 8" descr="C:\Users\1\Desktop\news-SIhkJUFB9D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059832" y="4077072"/>
            <a:ext cx="2784308" cy="20882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63888" y="0"/>
            <a:ext cx="5580112" cy="6858000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ru-RU" dirty="0" smtClean="0"/>
              <a:t>В последнее время мир изменился, понимания его стали более многогранными, разноплановыми. Это вызвало необходимость принять некоторый кодекс понимания морального и физического образа жизни другого человека и его поведения, который и был принят ЮНЕСКО в 1995 году – это Декларацию принципов толерантности. Данная Декларация предусматривает установление гармонии, направленной на достижение мира во всем мире и способствует изменению всеобщей культуры от войны к миру, она включает понятие и принятие безоговорочного уважения, богатого разнообразия культур, форм самовыражения, способов выявления личности, самоидентификации и проявления индивидуальности.</a:t>
            </a:r>
            <a:endParaRPr lang="ru-RU" dirty="0"/>
          </a:p>
        </p:txBody>
      </p:sp>
      <p:pic>
        <p:nvPicPr>
          <p:cNvPr id="2050" name="Picture 2" descr="C:\Users\1\Desktop\8040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916832"/>
            <a:ext cx="3557813" cy="3600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57200" y="116632"/>
            <a:ext cx="8229600" cy="15800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6228184" y="1196752"/>
            <a:ext cx="2487220" cy="1152128"/>
          </a:xfrm>
          <a:prstGeom prst="ellips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>
              <a:buNone/>
            </a:pPr>
            <a:r>
              <a:rPr lang="ru-RU" sz="1600" dirty="0" smtClean="0">
                <a:solidFill>
                  <a:srgbClr val="FF0000"/>
                </a:solidFill>
              </a:rPr>
              <a:t>Сотрудничество</a:t>
            </a:r>
            <a:endParaRPr lang="ru-RU" sz="1600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059832" y="2852936"/>
            <a:ext cx="3096344" cy="1008112"/>
          </a:xfrm>
          <a:prstGeom prst="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rgbClr val="FF0000"/>
                </a:solidFill>
              </a:rPr>
              <a:t>Толерантность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3419872" y="764704"/>
            <a:ext cx="2304256" cy="1080120"/>
          </a:xfrm>
          <a:prstGeom prst="ellips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Прощение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755576" y="1124744"/>
            <a:ext cx="2304256" cy="1224136"/>
          </a:xfrm>
          <a:prstGeom prst="ellips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Терпимость к чужим мнениям, поведению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323528" y="3068960"/>
            <a:ext cx="2160240" cy="1080120"/>
          </a:xfrm>
          <a:prstGeom prst="ellips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Сострадание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6804248" y="2996952"/>
            <a:ext cx="2339752" cy="1224136"/>
          </a:xfrm>
          <a:prstGeom prst="ellips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Уважение человеческого достоинства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899592" y="4653136"/>
            <a:ext cx="2088232" cy="1080120"/>
          </a:xfrm>
          <a:prstGeom prst="ellips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Уважение прав других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6516216" y="4581128"/>
            <a:ext cx="2160240" cy="1080120"/>
          </a:xfrm>
          <a:prstGeom prst="ellips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Милосердие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3635896" y="5085184"/>
            <a:ext cx="2232248" cy="1080120"/>
          </a:xfrm>
          <a:prstGeom prst="ellips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Принятие другого таким, какой он есть</a:t>
            </a:r>
            <a:endParaRPr lang="ru-RU" dirty="0">
              <a:solidFill>
                <a:srgbClr val="FF0000"/>
              </a:solidFill>
            </a:endParaRPr>
          </a:p>
        </p:txBody>
      </p:sp>
      <p:cxnSp>
        <p:nvCxnSpPr>
          <p:cNvPr id="16" name="Прямая соединительная линия 15"/>
          <p:cNvCxnSpPr>
            <a:stCxn id="6" idx="4"/>
            <a:endCxn id="5" idx="0"/>
          </p:cNvCxnSpPr>
          <p:nvPr/>
        </p:nvCxnSpPr>
        <p:spPr>
          <a:xfrm>
            <a:off x="4572000" y="1844824"/>
            <a:ext cx="36004" cy="1008112"/>
          </a:xfrm>
          <a:prstGeom prst="line">
            <a:avLst/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2483768" y="2276872"/>
            <a:ext cx="576064" cy="576064"/>
          </a:xfrm>
          <a:prstGeom prst="line">
            <a:avLst/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>
            <a:stCxn id="9" idx="3"/>
          </p:cNvCxnSpPr>
          <p:nvPr/>
        </p:nvCxnSpPr>
        <p:spPr>
          <a:xfrm rot="5400000">
            <a:off x="6037914" y="2298420"/>
            <a:ext cx="672781" cy="436251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>
            <a:stCxn id="11" idx="2"/>
          </p:cNvCxnSpPr>
          <p:nvPr/>
        </p:nvCxnSpPr>
        <p:spPr>
          <a:xfrm rot="10800000">
            <a:off x="6156176" y="3573016"/>
            <a:ext cx="648072" cy="36004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flipV="1">
            <a:off x="2915816" y="3861048"/>
            <a:ext cx="576064" cy="1152128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>
            <a:stCxn id="14" idx="0"/>
          </p:cNvCxnSpPr>
          <p:nvPr/>
        </p:nvCxnSpPr>
        <p:spPr>
          <a:xfrm flipV="1">
            <a:off x="4752020" y="3861048"/>
            <a:ext cx="36004" cy="1224136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 flipH="1" flipV="1">
            <a:off x="5940152" y="3861048"/>
            <a:ext cx="720080" cy="1008112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>
            <a:stCxn id="10" idx="6"/>
          </p:cNvCxnSpPr>
          <p:nvPr/>
        </p:nvCxnSpPr>
        <p:spPr>
          <a:xfrm flipV="1">
            <a:off x="2483768" y="3573016"/>
            <a:ext cx="576064" cy="36004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1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 animBg="1"/>
      <p:bldP spid="5" grpId="0" animBg="1"/>
      <p:bldP spid="6" grpId="0" animBg="1"/>
      <p:bldP spid="7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 smtClean="0">
                <a:solidFill>
                  <a:schemeClr val="tx1"/>
                </a:solidFill>
              </a:rPr>
              <a:t>Формулы толерантного  общения: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ü"/>
              <a:defRPr/>
            </a:pPr>
            <a:r>
              <a:rPr lang="ru-RU" dirty="0"/>
              <a:t>-  </a:t>
            </a:r>
            <a:r>
              <a:rPr lang="ru-RU" b="1" i="1" dirty="0"/>
              <a:t>«Относись к людям так, как бы ты хотел, чтобы относились к тебе». </a:t>
            </a:r>
          </a:p>
          <a:p>
            <a:pPr>
              <a:buFont typeface="Wingdings" pitchFamily="2" charset="2"/>
              <a:buChar char="ü"/>
              <a:defRPr/>
            </a:pPr>
            <a:endParaRPr lang="ru-RU" b="1" i="1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ü"/>
              <a:defRPr/>
            </a:pPr>
            <a:r>
              <a:rPr lang="ru-RU" dirty="0"/>
              <a:t>-  </a:t>
            </a:r>
            <a:r>
              <a:rPr lang="ru-RU" b="1" dirty="0"/>
              <a:t>«Если  тебе  плохо,  найди  того,  кому  еще  хуже  и  помоги ему». </a:t>
            </a:r>
          </a:p>
          <a:p>
            <a:pPr>
              <a:buFont typeface="Wingdings" pitchFamily="2" charset="2"/>
              <a:buChar char="ü"/>
              <a:defRPr/>
            </a:pPr>
            <a:endParaRPr lang="ru-RU" b="1" dirty="0"/>
          </a:p>
          <a:p>
            <a:pPr>
              <a:buFont typeface="Wingdings" pitchFamily="2" charset="2"/>
              <a:buChar char="ü"/>
              <a:defRPr/>
            </a:pPr>
            <a:r>
              <a:rPr lang="ru-RU" dirty="0"/>
              <a:t>-  </a:t>
            </a:r>
            <a:r>
              <a:rPr lang="ru-RU" b="1" i="1" dirty="0"/>
              <a:t>«Поставь себя на место того, кого ты осуждаешь».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Другая 5">
      <a:dk1>
        <a:srgbClr val="FEF332"/>
      </a:dk1>
      <a:lt1>
        <a:srgbClr val="FF0B0D"/>
      </a:lt1>
      <a:dk2>
        <a:srgbClr val="FFC000"/>
      </a:dk2>
      <a:lt2>
        <a:srgbClr val="DBF5F9"/>
      </a:lt2>
      <a:accent1>
        <a:srgbClr val="FF0000"/>
      </a:accent1>
      <a:accent2>
        <a:srgbClr val="BF0000"/>
      </a:accent2>
      <a:accent3>
        <a:srgbClr val="C70001"/>
      </a:accent3>
      <a:accent4>
        <a:srgbClr val="7F0000"/>
      </a:accent4>
      <a:accent5>
        <a:srgbClr val="C70001"/>
      </a:accent5>
      <a:accent6>
        <a:srgbClr val="C70001"/>
      </a:accent6>
      <a:hlink>
        <a:srgbClr val="E2D700"/>
      </a:hlink>
      <a:folHlink>
        <a:srgbClr val="85DFD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283</TotalTime>
  <Words>318</Words>
  <Application>Microsoft Office PowerPoint</Application>
  <PresentationFormat>Экран (4:3)</PresentationFormat>
  <Paragraphs>47</Paragraphs>
  <Slides>8</Slides>
  <Notes>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Апекс</vt:lpstr>
      <vt:lpstr>Толерантность</vt:lpstr>
      <vt:lpstr>.</vt:lpstr>
      <vt:lpstr>.</vt:lpstr>
      <vt:lpstr>Презентация PowerPoint</vt:lpstr>
      <vt:lpstr>Толерантность необходима по отношению к особенностям различных народов, наций и религий</vt:lpstr>
      <vt:lpstr>Презентация PowerPoint</vt:lpstr>
      <vt:lpstr>Презентация PowerPoint</vt:lpstr>
      <vt:lpstr>Формулы толерантного  общения: 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Толерантность</dc:title>
  <dc:creator>Пентина</dc:creator>
  <cp:lastModifiedBy>Пользователь Windows</cp:lastModifiedBy>
  <cp:revision>27</cp:revision>
  <dcterms:created xsi:type="dcterms:W3CDTF">2012-10-21T16:41:54Z</dcterms:created>
  <dcterms:modified xsi:type="dcterms:W3CDTF">2017-11-14T10:47:53Z</dcterms:modified>
</cp:coreProperties>
</file>